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57" r:id="rId5"/>
    <p:sldId id="261" r:id="rId6"/>
    <p:sldId id="262" r:id="rId7"/>
    <p:sldId id="266" r:id="rId8"/>
    <p:sldId id="263" r:id="rId9"/>
    <p:sldId id="264" r:id="rId10"/>
    <p:sldId id="26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1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Daily Food Group Servings</c:v>
                </c:pt>
              </c:strCache>
            </c:strRef>
          </c:tx>
          <c:dLbls>
            <c:dLblPos val="inEnd"/>
            <c:showVal val="1"/>
            <c:showLeaderLines val="1"/>
          </c:dLbls>
          <c:cat>
            <c:strRef>
              <c:f>Sheet1!$A$2:$A$6</c:f>
              <c:strCache>
                <c:ptCount val="5"/>
                <c:pt idx="0">
                  <c:v>Dairy</c:v>
                </c:pt>
                <c:pt idx="1">
                  <c:v>Meats</c:v>
                </c:pt>
                <c:pt idx="2">
                  <c:v>Fruits</c:v>
                </c:pt>
                <c:pt idx="3">
                  <c:v>Vegetables</c:v>
                </c:pt>
                <c:pt idx="4">
                  <c:v>Breads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11</c:v>
                </c:pt>
              </c:numCache>
            </c:numRef>
          </c:val>
        </c:ser>
        <c:dLbls>
          <c:dLblPos val="inEnd"/>
          <c:showVal val="1"/>
        </c:dLbls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How much sleep do children need?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6-12 months</c:v>
                </c:pt>
                <c:pt idx="1">
                  <c:v>1-3 years</c:v>
                </c:pt>
                <c:pt idx="2">
                  <c:v>3-6 years</c:v>
                </c:pt>
                <c:pt idx="3">
                  <c:v>6-9 months</c:v>
                </c:pt>
                <c:pt idx="4">
                  <c:v>10-12 years</c:v>
                </c:pt>
                <c:pt idx="5">
                  <c:v>Teens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</c:v>
                </c:pt>
                <c:pt idx="1">
                  <c:v>12</c:v>
                </c:pt>
                <c:pt idx="2">
                  <c:v>11</c:v>
                </c:pt>
                <c:pt idx="3">
                  <c:v>10</c:v>
                </c:pt>
                <c:pt idx="4">
                  <c:v>9</c:v>
                </c:pt>
                <c:pt idx="5">
                  <c:v>8</c:v>
                </c:pt>
              </c:numCache>
            </c:numRef>
          </c:val>
        </c:ser>
        <c:axId val="58463360"/>
        <c:axId val="57988992"/>
      </c:barChart>
      <c:valAx>
        <c:axId val="57988992"/>
        <c:scaling>
          <c:orientation val="minMax"/>
        </c:scaling>
        <c:axPos val="l"/>
        <c:majorGridlines/>
        <c:numFmt formatCode="General" sourceLinked="1"/>
        <c:tickLblPos val="nextTo"/>
        <c:crossAx val="58463360"/>
        <c:crosses val="autoZero"/>
        <c:crossBetween val="between"/>
      </c:valAx>
      <c:catAx>
        <c:axId val="58463360"/>
        <c:scaling>
          <c:orientation val="minMax"/>
        </c:scaling>
        <c:axPos val="b"/>
        <c:tickLblPos val="nextTo"/>
        <c:crossAx val="57988992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4" name="Picture 6" descr="foodpyramid_cover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i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0" y="914400"/>
            <a:ext cx="15240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914400"/>
            <a:ext cx="441960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914400"/>
            <a:ext cx="6096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524000" y="1752600"/>
            <a:ext cx="6096000" cy="388620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752600"/>
            <a:ext cx="2971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2971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3" name="Picture 119" descr="foodpyramid_bkgrnd"/>
          <p:cNvPicPr>
            <a:picLocks noChangeAspect="1" noChangeArrowheads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914400"/>
            <a:ext cx="609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752600"/>
            <a:ext cx="6096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pyramid.gov/" TargetMode="External"/><Relationship Id="rId2" Type="http://schemas.openxmlformats.org/officeDocument/2006/relationships/hyperlink" Target="http://www.nutrition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idshealth.org/" TargetMode="External"/><Relationship Id="rId5" Type="http://schemas.openxmlformats.org/officeDocument/2006/relationships/hyperlink" Target="http://www.cdc.gov/" TargetMode="External"/><Relationship Id="rId4" Type="http://schemas.openxmlformats.org/officeDocument/2006/relationships/hyperlink" Target="http://www.finess.go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Chrissy\AppData\Local\Microsoft\Windows\Temporary%20Internet%20Files\Content.IE5\RT07Y9U0\MS910219230%5b1%5d.wav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8000" dirty="0" smtClean="0"/>
              <a:t>Raising Healthy Children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By Christin Bailey</a:t>
            </a:r>
            <a:endParaRPr lang="en-US" sz="2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64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1295400"/>
            <a:ext cx="6129798" cy="434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www.Nutrition.gov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www.MyPyramid.gov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www.Finess.gov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www.CDC.gov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www.KidsHealth.org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2209800"/>
          </a:xfrm>
        </p:spPr>
        <p:txBody>
          <a:bodyPr>
            <a:noAutofit/>
          </a:bodyPr>
          <a:lstStyle/>
          <a:p>
            <a:r>
              <a:rPr lang="en-US" sz="4400" dirty="0" smtClean="0"/>
              <a:t>Healthy children need </a:t>
            </a:r>
            <a:br>
              <a:rPr lang="en-US" sz="4400" dirty="0" smtClean="0"/>
            </a:br>
            <a:r>
              <a:rPr lang="en-US" sz="4400" dirty="0" smtClean="0"/>
              <a:t>good nutrition, exercise, </a:t>
            </a:r>
            <a:br>
              <a:rPr lang="en-US" sz="4400" dirty="0" smtClean="0"/>
            </a:br>
            <a:r>
              <a:rPr lang="en-US" sz="4400" dirty="0" smtClean="0"/>
              <a:t>and plenty of sleep </a:t>
            </a:r>
            <a:br>
              <a:rPr lang="en-US" sz="4400" dirty="0" smtClean="0"/>
            </a:br>
            <a:r>
              <a:rPr lang="en-US" sz="4400" dirty="0" smtClean="0"/>
              <a:t>each night.</a:t>
            </a:r>
            <a:endParaRPr lang="en-US" sz="4400" dirty="0"/>
          </a:p>
        </p:txBody>
      </p:sp>
      <p:pic>
        <p:nvPicPr>
          <p:cNvPr id="1026" name="Picture 2" descr="C:\Users\Chrissy\AppData\Local\Microsoft\Windows\Temporary Internet Files\Content.IE5\RI26JIQE\MC900434823[1]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47800" y="3924413"/>
            <a:ext cx="1828572" cy="1828572"/>
          </a:xfrm>
          <a:prstGeom prst="rect">
            <a:avLst/>
          </a:prstGeom>
          <a:noFill/>
        </p:spPr>
      </p:pic>
      <p:pic>
        <p:nvPicPr>
          <p:cNvPr id="1027" name="Picture 3" descr="C:\Users\Chrissy\AppData\Local\Microsoft\Windows\Temporary Internet Files\Content.IE5\8OX8N57N\MC900120949[1].wmf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628659" y="3581400"/>
            <a:ext cx="1734053" cy="2514599"/>
          </a:xfrm>
          <a:prstGeom prst="rect">
            <a:avLst/>
          </a:prstGeom>
          <a:noFill/>
        </p:spPr>
      </p:pic>
      <p:pic>
        <p:nvPicPr>
          <p:cNvPr id="1028" name="Picture 4" descr="C:\Users\Chrissy\AppData\Local\Microsoft\Windows\Temporary Internet Files\Content.IE5\83Y9VCZA\MC900357967[1].wmf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715000" y="4086605"/>
            <a:ext cx="2144268" cy="15041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>
                  <a:solidFill>
                    <a:schemeClr val="accent1">
                      <a:lumMod val="5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Healthy Eating</a:t>
            </a:r>
            <a:endParaRPr lang="en-US" sz="5400" b="1" cap="all" dirty="0">
              <a:ln w="0">
                <a:solidFill>
                  <a:schemeClr val="accent1">
                    <a:lumMod val="50000"/>
                  </a:schemeClr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31520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Establish healthy eating habits at birth</a:t>
            </a:r>
          </a:p>
          <a:p>
            <a:r>
              <a:rPr lang="en-US" sz="2800" dirty="0" smtClean="0"/>
              <a:t>Aim for three meals and two healthy snacks a day</a:t>
            </a:r>
          </a:p>
          <a:p>
            <a:r>
              <a:rPr lang="en-US" sz="2800" dirty="0" smtClean="0"/>
              <a:t>Supplement your child’s diet with vitamins, if needed</a:t>
            </a:r>
          </a:p>
          <a:p>
            <a:r>
              <a:rPr lang="en-US" sz="2800" dirty="0" smtClean="0"/>
              <a:t>Remember, breakfast is the most important meal of the day!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hrissy\AppData\Local\Microsoft\Windows\Temporary Internet Files\Content.IE5\83Y9VCZA\MP900433159[1].jpg"/>
          <p:cNvPicPr>
            <a:picLocks noChangeAspect="1" noChangeArrowheads="1"/>
          </p:cNvPicPr>
          <p:nvPr/>
        </p:nvPicPr>
        <p:blipFill>
          <a:blip r:embed="rId2" cstate="screen"/>
          <a:srcRect l="2317" t="2041"/>
          <a:stretch>
            <a:fillRect/>
          </a:stretch>
        </p:blipFill>
        <p:spPr bwMode="auto">
          <a:xfrm>
            <a:off x="1066800" y="2286000"/>
            <a:ext cx="3212180" cy="3657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graphicFrame>
        <p:nvGraphicFramePr>
          <p:cNvPr id="3" name="Chart 2"/>
          <p:cNvGraphicFramePr/>
          <p:nvPr/>
        </p:nvGraphicFramePr>
        <p:xfrm>
          <a:off x="4267200" y="2133600"/>
          <a:ext cx="4038600" cy="393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1066800"/>
            <a:ext cx="6096000" cy="762000"/>
          </a:xfrm>
        </p:spPr>
        <p:txBody>
          <a:bodyPr/>
          <a:lstStyle/>
          <a:p>
            <a:r>
              <a:rPr lang="en-US" dirty="0" smtClean="0"/>
              <a:t>“What Should My Child Be Eating?”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400" b="1" cap="all" dirty="0" smtClean="0">
                <a:ln w="0">
                  <a:solidFill>
                    <a:schemeClr val="accent1">
                      <a:lumMod val="5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Healthy Exercising</a:t>
            </a:r>
            <a:endParaRPr lang="en-US" sz="4400" b="1" cap="all" dirty="0">
              <a:ln w="0">
                <a:solidFill>
                  <a:schemeClr val="accent1">
                    <a:lumMod val="50000"/>
                  </a:schemeClr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6705600" cy="4343400"/>
          </a:xfrm>
        </p:spPr>
        <p:txBody>
          <a:bodyPr/>
          <a:lstStyle/>
          <a:p>
            <a:r>
              <a:rPr lang="en-US" sz="2200" dirty="0" smtClean="0"/>
              <a:t>Children should exercise 60 minutes everyday</a:t>
            </a:r>
          </a:p>
          <a:p>
            <a:r>
              <a:rPr lang="en-US" sz="2200" dirty="0" smtClean="0"/>
              <a:t>Include the following each week:</a:t>
            </a:r>
          </a:p>
          <a:p>
            <a:pPr lvl="1"/>
            <a:r>
              <a:rPr lang="en-US" sz="2200" dirty="0" smtClean="0"/>
              <a:t>Aerobic Activity</a:t>
            </a:r>
          </a:p>
          <a:p>
            <a:pPr lvl="2"/>
            <a:r>
              <a:rPr lang="en-US" sz="2200" dirty="0" smtClean="0"/>
              <a:t>Walking or running</a:t>
            </a:r>
          </a:p>
          <a:p>
            <a:pPr lvl="1"/>
            <a:r>
              <a:rPr lang="en-US" sz="2200" dirty="0" smtClean="0"/>
              <a:t>Muscle Strengthening</a:t>
            </a:r>
          </a:p>
          <a:p>
            <a:pPr lvl="2"/>
            <a:r>
              <a:rPr lang="en-US" sz="2200" dirty="0" smtClean="0"/>
              <a:t>Gymnastics or pushups</a:t>
            </a:r>
          </a:p>
          <a:p>
            <a:pPr lvl="1"/>
            <a:r>
              <a:rPr lang="en-US" sz="2200" dirty="0" smtClean="0"/>
              <a:t>Bone Strengthening</a:t>
            </a:r>
          </a:p>
          <a:p>
            <a:pPr lvl="2"/>
            <a:r>
              <a:rPr lang="en-US" sz="2200" dirty="0" smtClean="0"/>
              <a:t>Jumping rope</a:t>
            </a:r>
            <a:endParaRPr lang="en-US" sz="2200" dirty="0"/>
          </a:p>
        </p:txBody>
      </p:sp>
      <p:pic>
        <p:nvPicPr>
          <p:cNvPr id="2051" name="Picture 3" descr="C:\Users\Chrissy\AppData\Local\Microsoft\Windows\Temporary Internet Files\Content.IE5\RT07Y9U0\MM900336411[1]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562600" y="3124200"/>
            <a:ext cx="2286000" cy="2286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800" b="1" cap="all" dirty="0" smtClean="0">
                <a:ln w="0">
                  <a:solidFill>
                    <a:schemeClr val="accent1">
                      <a:lumMod val="5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Healthy Sleeping</a:t>
            </a:r>
            <a:endParaRPr lang="en-US" sz="4800" b="1" cap="all" dirty="0">
              <a:ln w="0">
                <a:solidFill>
                  <a:schemeClr val="accent1">
                    <a:lumMod val="50000"/>
                  </a:schemeClr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239000" cy="4343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Make sure your child gets plenty of sleep each night.</a:t>
            </a:r>
          </a:p>
          <a:p>
            <a:r>
              <a:rPr lang="en-US" sz="2400" dirty="0" smtClean="0"/>
              <a:t>Lack of sleep can lead to:</a:t>
            </a:r>
          </a:p>
          <a:p>
            <a:pPr lvl="1"/>
            <a:r>
              <a:rPr lang="en-US" sz="2400" dirty="0" smtClean="0"/>
              <a:t>Irritability</a:t>
            </a:r>
          </a:p>
          <a:p>
            <a:pPr lvl="1"/>
            <a:r>
              <a:rPr lang="en-US" sz="2400" dirty="0" smtClean="0"/>
              <a:t>Hyper activity</a:t>
            </a:r>
          </a:p>
          <a:p>
            <a:pPr lvl="1"/>
            <a:r>
              <a:rPr lang="en-US" sz="2400" dirty="0" smtClean="0"/>
              <a:t>Decreased short term memory</a:t>
            </a:r>
          </a:p>
          <a:p>
            <a:pPr lvl="1"/>
            <a:r>
              <a:rPr lang="en-US" sz="2400" dirty="0" smtClean="0"/>
              <a:t>Delayed response time </a:t>
            </a:r>
          </a:p>
          <a:p>
            <a:pPr lvl="1"/>
            <a:r>
              <a:rPr lang="en-US" sz="2400" dirty="0" smtClean="0"/>
              <a:t>Inconsistent performance in school</a:t>
            </a:r>
          </a:p>
          <a:p>
            <a:pPr lvl="1"/>
            <a:r>
              <a:rPr lang="en-US" sz="2400" dirty="0" smtClean="0"/>
              <a:t>Driving accidents in teens</a:t>
            </a:r>
            <a:endParaRPr lang="en-US" sz="24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524000" y="609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MS910219230[1]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screen"/>
          <a:stretch>
            <a:fillRect/>
          </a:stretch>
        </p:blipFill>
        <p:spPr>
          <a:xfrm>
            <a:off x="8839200" y="7010400"/>
            <a:ext cx="304800" cy="304800"/>
          </a:xfrm>
          <a:prstGeom prst="rect">
            <a:avLst/>
          </a:prstGeom>
        </p:spPr>
      </p:pic>
      <p:pic>
        <p:nvPicPr>
          <p:cNvPr id="4098" name="Picture 2" descr="C:\Users\Chrissy\AppData\Local\Microsoft\Windows\Temporary Internet Files\Content.IE5\8OX8N57N\MP900399954[1]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3276600" y="4648200"/>
            <a:ext cx="3048000" cy="1277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76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0000"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295400"/>
            <a:ext cx="6096000" cy="762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“What Else Can I Do To Raise A Healthy Child?”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743200"/>
            <a:ext cx="6096000" cy="3886200"/>
          </a:xfrm>
        </p:spPr>
        <p:txBody>
          <a:bodyPr/>
          <a:lstStyle/>
          <a:p>
            <a:r>
              <a:rPr lang="en-US" sz="2800" dirty="0" smtClean="0"/>
              <a:t>Be a good example!</a:t>
            </a:r>
          </a:p>
          <a:p>
            <a:r>
              <a:rPr lang="en-US" sz="2800" dirty="0" smtClean="0"/>
              <a:t>Be active with your child</a:t>
            </a:r>
          </a:p>
          <a:p>
            <a:r>
              <a:rPr lang="en-US" sz="2800" dirty="0" smtClean="0"/>
              <a:t>Try new foods</a:t>
            </a:r>
          </a:p>
          <a:p>
            <a:r>
              <a:rPr lang="en-US" sz="2800" dirty="0" smtClean="0"/>
              <a:t>Turn off the TV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205740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</a:rPr>
              <a:t>Childhood Health </a:t>
            </a:r>
          </a:p>
          <a:p>
            <a:pPr algn="ctr">
              <a:buNone/>
            </a:pPr>
            <a:r>
              <a:rPr lang="en-US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</a:rPr>
              <a:t>= </a:t>
            </a:r>
          </a:p>
          <a:p>
            <a:pPr algn="ctr">
              <a:buNone/>
            </a:pPr>
            <a:r>
              <a:rPr lang="en-US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</a:rPr>
              <a:t>Lifelong Health!</a:t>
            </a:r>
            <a:endParaRPr lang="en-US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1143000"/>
            <a:ext cx="2815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Remember…</a:t>
            </a:r>
            <a:endParaRPr lang="en-US" sz="32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odPyrPres_ally">
  <a:themeElements>
    <a:clrScheme name="FoodPyrPres_all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odPyrPres_ally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odPyrPres_al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odPyrPres_all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odPyrPres_all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odPyrPres_all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odPyrPres_all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odPyrPres_all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odPyrPres_all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odPyrPres_all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odPyrPres_all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odPyrPres_all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odPyrPres_all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odPyrPres_all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pyramid</Template>
  <TotalTime>86</TotalTime>
  <Words>177</Words>
  <Application>Microsoft Office PowerPoint</Application>
  <PresentationFormat>On-screen Show (4:3)</PresentationFormat>
  <Paragraphs>44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FoodPyrPres_ally</vt:lpstr>
      <vt:lpstr>Raising Healthy Children</vt:lpstr>
      <vt:lpstr>Healthy children need  good nutrition, exercise,  and plenty of sleep  each night.</vt:lpstr>
      <vt:lpstr>Healthy Eating</vt:lpstr>
      <vt:lpstr>“What Should My Child Be Eating?”</vt:lpstr>
      <vt:lpstr>Healthy Exercising</vt:lpstr>
      <vt:lpstr>Healthy Sleeping</vt:lpstr>
      <vt:lpstr>Slide 7</vt:lpstr>
      <vt:lpstr>“What Else Can I Do To Raise A Healthy Child?”</vt:lpstr>
      <vt:lpstr>Slide 9</vt:lpstr>
      <vt:lpstr>Slide 10</vt:lpstr>
      <vt:lpstr>References: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 Bailey</dc:creator>
  <cp:lastModifiedBy>Christin Bailey</cp:lastModifiedBy>
  <cp:revision>18</cp:revision>
  <dcterms:created xsi:type="dcterms:W3CDTF">2010-12-08T18:06:41Z</dcterms:created>
  <dcterms:modified xsi:type="dcterms:W3CDTF">2010-12-08T22:47:56Z</dcterms:modified>
</cp:coreProperties>
</file>