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43"/>
  </p:notesMasterIdLst>
  <p:sldIdLst>
    <p:sldId id="296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7" r:id="rId10"/>
    <p:sldId id="266" r:id="rId11"/>
    <p:sldId id="263" r:id="rId12"/>
    <p:sldId id="264" r:id="rId13"/>
    <p:sldId id="268" r:id="rId14"/>
    <p:sldId id="269" r:id="rId15"/>
    <p:sldId id="262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6" autoAdjust="0"/>
    <p:restoredTop sz="94660"/>
  </p:normalViewPr>
  <p:slideViewPr>
    <p:cSldViewPr>
      <p:cViewPr varScale="1">
        <p:scale>
          <a:sx n="100" d="100"/>
          <a:sy n="100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4800" dirty="0"/>
              <a:t>Top Ten </a:t>
            </a:r>
            <a:r>
              <a:rPr lang="en-US" sz="4800" dirty="0" smtClean="0"/>
              <a:t>Donuts</a:t>
            </a:r>
            <a:endParaRPr lang="en-US" sz="4800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Ten donuts</c:v>
                </c:pt>
              </c:strCache>
            </c:strRef>
          </c:tx>
          <c:explosion val="15"/>
          <c:cat>
            <c:strRef>
              <c:f>Sheet1!$A$2:$A$11</c:f>
              <c:strCache>
                <c:ptCount val="10"/>
                <c:pt idx="0">
                  <c:v>glazed</c:v>
                </c:pt>
                <c:pt idx="1">
                  <c:v>chocolate glazed</c:v>
                </c:pt>
                <c:pt idx="2">
                  <c:v>long john</c:v>
                </c:pt>
                <c:pt idx="3">
                  <c:v>cinnamon</c:v>
                </c:pt>
                <c:pt idx="4">
                  <c:v>coconut</c:v>
                </c:pt>
                <c:pt idx="5">
                  <c:v>powder</c:v>
                </c:pt>
                <c:pt idx="6">
                  <c:v>sprinkles</c:v>
                </c:pt>
                <c:pt idx="7">
                  <c:v>strawberry</c:v>
                </c:pt>
                <c:pt idx="8">
                  <c:v>plain</c:v>
                </c:pt>
                <c:pt idx="9">
                  <c:v>blueberry cake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02C81-A611-4BE7-A84E-D6D810F96CEB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3AE25-390B-4F1C-81CC-245EB4CAC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3DF288-0FE1-4B8F-BC2B-4A903695AB4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0D8194-BE66-49E5-BFB7-3E7E907563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6EC077-7155-4897-9212-52DA00A002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3AE8BB-2A13-4DF4-9B15-73F81745FC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nut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0"/>
            <a:ext cx="1068779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324600" cy="3276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Through the </a:t>
            </a:r>
            <a:br>
              <a:rPr lang="en-US" sz="6600" b="1" dirty="0" smtClean="0"/>
            </a:br>
            <a:r>
              <a:rPr lang="en-US" sz="6600" b="1" dirty="0" smtClean="0"/>
              <a:t>Doughnut Hole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533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A </a:t>
            </a:r>
            <a:r>
              <a:rPr lang="en-US" sz="2900" i="1" dirty="0" smtClean="0"/>
              <a:t>Sweet</a:t>
            </a:r>
            <a:r>
              <a:rPr lang="en-US" sz="2900" dirty="0" smtClean="0"/>
              <a:t> History with Colorful </a:t>
            </a:r>
            <a:r>
              <a:rPr lang="en-US" sz="2900" i="1" dirty="0" smtClean="0"/>
              <a:t>Sprinkles</a:t>
            </a:r>
            <a:r>
              <a:rPr lang="en-US" sz="2900" dirty="0" smtClean="0"/>
              <a:t> &amp; </a:t>
            </a:r>
            <a:r>
              <a:rPr lang="en-US" sz="2900" i="1" dirty="0" smtClean="0"/>
              <a:t>Raised</a:t>
            </a:r>
            <a:r>
              <a:rPr lang="en-US" sz="2900" dirty="0" smtClean="0"/>
              <a:t> Questions About Where to Get Them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8GB_KEY\Comm 1010\team presentation\final\ww-1-wounded-soldier-and-doughnut-gir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0" y="1395984"/>
            <a:ext cx="4203192" cy="378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psf\Host\Volumes\8GB_KEY\Comm 1010\team presentation\final\WWI_Doughnut_Gi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5984"/>
            <a:ext cx="3616830" cy="378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58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/>
          <a:lstStyle/>
          <a:p>
            <a:r>
              <a:rPr lang="en-US" dirty="0" smtClean="0"/>
              <a:t>Automated Donut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8080" cy="4800600"/>
          </a:xfrm>
        </p:spPr>
        <p:txBody>
          <a:bodyPr/>
          <a:lstStyle/>
          <a:p>
            <a:pPr lvl="0"/>
            <a:r>
              <a:rPr lang="en-US" dirty="0"/>
              <a:t>1920 created by Adolph Levitt,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	Russian </a:t>
            </a:r>
            <a:r>
              <a:rPr lang="en-US" dirty="0"/>
              <a:t>refugee</a:t>
            </a:r>
          </a:p>
          <a:p>
            <a:pPr lvl="0"/>
            <a:r>
              <a:rPr lang="en-US" dirty="0"/>
              <a:t>1934 World Fair </a:t>
            </a:r>
            <a:r>
              <a:rPr lang="en-US" dirty="0" smtClean="0"/>
              <a:t>posters: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food hit of the Century of Progress”</a:t>
            </a:r>
          </a:p>
          <a:p>
            <a:pPr lvl="1"/>
            <a:r>
              <a:rPr lang="en-US" dirty="0"/>
              <a:t>Cost: $.05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\\psf\Host\Volumes\8GB_KEY\Comm 1010\team presentation\final\donutmach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659166" cy="266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1204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5867401" y="4503872"/>
            <a:ext cx="1066800" cy="1027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Doughnut 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1930s: </a:t>
            </a:r>
            <a:r>
              <a:rPr lang="en-US" dirty="0"/>
              <a:t>Krispy Kreme </a:t>
            </a:r>
            <a:r>
              <a:rPr lang="en-US" dirty="0" smtClean="0"/>
              <a:t>recipe acquired</a:t>
            </a:r>
            <a:endParaRPr lang="en-US" dirty="0"/>
          </a:p>
          <a:p>
            <a:pPr lvl="1"/>
            <a:r>
              <a:rPr lang="en-US" dirty="0"/>
              <a:t>Frenchman Joe </a:t>
            </a:r>
            <a:r>
              <a:rPr lang="en-US" dirty="0" err="1"/>
              <a:t>LeBeau</a:t>
            </a:r>
            <a:r>
              <a:rPr lang="en-US" dirty="0"/>
              <a:t> sold </a:t>
            </a:r>
            <a:r>
              <a:rPr lang="en-US" dirty="0" smtClean="0"/>
              <a:t>recipe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err="1"/>
              <a:t>Ishamel</a:t>
            </a:r>
            <a:r>
              <a:rPr lang="en-US" dirty="0"/>
              <a:t> </a:t>
            </a:r>
            <a:r>
              <a:rPr lang="en-US" dirty="0" smtClean="0"/>
              <a:t>Armstrong</a:t>
            </a:r>
          </a:p>
          <a:p>
            <a:pPr lvl="0"/>
            <a:r>
              <a:rPr lang="en-US" dirty="0" smtClean="0"/>
              <a:t>1950s: Dunkin Donuts opens in Massachusetts</a:t>
            </a:r>
          </a:p>
          <a:p>
            <a:pPr lvl="1"/>
            <a:r>
              <a:rPr lang="en-US" dirty="0" smtClean="0"/>
              <a:t>Dunkin </a:t>
            </a:r>
            <a:r>
              <a:rPr lang="en-US" dirty="0"/>
              <a:t>has twice as many stores </a:t>
            </a: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>Krispy </a:t>
            </a:r>
            <a:r>
              <a:rPr lang="en-US" dirty="0"/>
              <a:t>Kreme </a:t>
            </a:r>
            <a:r>
              <a:rPr lang="en-US" dirty="0" smtClean="0"/>
              <a:t>(and is in </a:t>
            </a:r>
            <a:r>
              <a:rPr lang="en-US" dirty="0"/>
              <a:t>37 countries)</a:t>
            </a:r>
          </a:p>
          <a:p>
            <a:pPr lvl="0"/>
            <a:r>
              <a:rPr lang="en-US" dirty="0" smtClean="0"/>
              <a:t>Some doughnut shops open 24-hours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8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Volumes\8GB_KEY\Comm 1010\team presentation\final\Inventions__1311701055_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82" y="0"/>
            <a:ext cx="952696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69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372600" cy="701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\\psf\Host\Volumes\8GB_KEY\Comm 1010\team presentation\final\KK-hot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6998"/>
            <a:ext cx="5486400" cy="4604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4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Fossils of </a:t>
            </a:r>
            <a:r>
              <a:rPr lang="en-US" dirty="0" smtClean="0"/>
              <a:t>donuts at </a:t>
            </a:r>
            <a:r>
              <a:rPr lang="en-US" dirty="0"/>
              <a:t>Indian </a:t>
            </a:r>
            <a:r>
              <a:rPr lang="en-US" dirty="0" smtClean="0"/>
              <a:t>Settlements?</a:t>
            </a:r>
          </a:p>
          <a:p>
            <a:r>
              <a:rPr lang="en-US" dirty="0" smtClean="0"/>
              <a:t>Sea captain with doughnuts on the </a:t>
            </a:r>
            <a:br>
              <a:rPr lang="en-US" dirty="0" smtClean="0"/>
            </a:br>
            <a:r>
              <a:rPr lang="en-US" dirty="0" smtClean="0"/>
              <a:t>ships wheel?</a:t>
            </a:r>
          </a:p>
        </p:txBody>
      </p:sp>
      <p:pic>
        <p:nvPicPr>
          <p:cNvPr id="5" name="Picture 5" descr="\\psf\Host\Volumes\8GB_KEY\Comm 1010\team presentation\final\age-dinosaur-bone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4573426" cy="3052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sf\Host\Volumes\8GB_KEY\Comm 1010\team presentation\final\boys-life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81" y="3810001"/>
            <a:ext cx="4782346" cy="344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11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Did J.F.K. say “I am a jelly doughnut.” </a:t>
            </a:r>
            <a:br>
              <a:rPr lang="en-US" dirty="0" smtClean="0"/>
            </a:br>
            <a:r>
              <a:rPr lang="en-US" dirty="0" smtClean="0"/>
              <a:t>When he stated: “</a:t>
            </a:r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ein</a:t>
            </a:r>
            <a:r>
              <a:rPr lang="en-US" dirty="0" smtClean="0"/>
              <a:t> Berliner”</a:t>
            </a:r>
            <a:br>
              <a:rPr lang="en-US" dirty="0" smtClean="0"/>
            </a:br>
            <a:r>
              <a:rPr lang="en-US" sz="1200" dirty="0" smtClean="0"/>
              <a:t>(starts at 1:33 audio sample)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\\psf\Host\Volumes\8GB_KEY\Comm 1010\team presentation\final\berl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2766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2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Delicious Donuts</a:t>
            </a:r>
            <a:endParaRPr lang="en-US" sz="7200" dirty="0"/>
          </a:p>
        </p:txBody>
      </p:sp>
      <p:pic>
        <p:nvPicPr>
          <p:cNvPr id="5" name="Picture 4" descr="pink_sprinkled_don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362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Flavors of Donuts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371600"/>
            <a:ext cx="7696200" cy="4800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Buttery Finger: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chocolate glaze, crushed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Butterfinger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candy pieces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Caramel Delight: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chocolate glaze, toasted coconut, caramel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drizzle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Chocolate Covered Banana: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banana glaze, chocolate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drizzle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Creamsicle: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orange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creamsic le glaze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PB&amp;J: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strawberry glaze, peanut butter chips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Peanut Butter Cup: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chocolate glaze, PB chips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Pina Colada: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pineapple glaze, toasted coconut, rum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drizzle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S’more: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chocolate glaze, graham cracker, toasted marshmallow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fluff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drizzle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5867400" cy="20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8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Kinds of Glazed Donuts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Chocolate</a:t>
            </a:r>
          </a:p>
          <a:p>
            <a:r>
              <a:rPr lang="en-US" dirty="0"/>
              <a:t>Vanilla</a:t>
            </a:r>
          </a:p>
          <a:p>
            <a:r>
              <a:rPr lang="en-US" dirty="0"/>
              <a:t>Honey</a:t>
            </a:r>
          </a:p>
          <a:p>
            <a:r>
              <a:rPr lang="en-US" dirty="0"/>
              <a:t>Marshmallow</a:t>
            </a:r>
          </a:p>
          <a:p>
            <a:r>
              <a:rPr lang="en-US" dirty="0"/>
              <a:t>Maple</a:t>
            </a:r>
          </a:p>
          <a:p>
            <a:r>
              <a:rPr lang="en-US" dirty="0"/>
              <a:t>Pineapple</a:t>
            </a:r>
          </a:p>
          <a:p>
            <a:r>
              <a:rPr lang="en-US" dirty="0" smtClean="0"/>
              <a:t>Strawberry</a:t>
            </a:r>
            <a:endParaRPr lang="en-US" dirty="0"/>
          </a:p>
          <a:p>
            <a:r>
              <a:rPr lang="en-US" dirty="0"/>
              <a:t>Caramel</a:t>
            </a:r>
          </a:p>
          <a:p>
            <a:r>
              <a:rPr lang="en-US" dirty="0"/>
              <a:t>Blueberry</a:t>
            </a:r>
          </a:p>
          <a:p>
            <a:r>
              <a:rPr lang="en-US" dirty="0"/>
              <a:t>Banana</a:t>
            </a:r>
          </a:p>
          <a:p>
            <a:r>
              <a:rPr lang="en-US" dirty="0"/>
              <a:t>Raspberry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36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st\Volumes\8GB_KEY\Comm 1010\team presentation\final\donutholetop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1447800"/>
            <a:ext cx="9448800" cy="3352800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200"/>
            <a:ext cx="73152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Donut or Doughnut?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8194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• Merriam Webster: “doughnut”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• Donut spelling 1800s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1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Tasty Toppings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Rainbow </a:t>
            </a:r>
            <a:r>
              <a:rPr lang="en-US" sz="2400" dirty="0" smtClean="0"/>
              <a:t>&amp; chocolate </a:t>
            </a:r>
            <a:r>
              <a:rPr lang="en-US" sz="2400" dirty="0"/>
              <a:t>sprinkles</a:t>
            </a:r>
          </a:p>
          <a:p>
            <a:r>
              <a:rPr lang="en-US" sz="2400" dirty="0"/>
              <a:t>Peanut butter chips</a:t>
            </a:r>
          </a:p>
          <a:p>
            <a:r>
              <a:rPr lang="en-US" sz="2400" dirty="0"/>
              <a:t>Chocolate chips</a:t>
            </a:r>
          </a:p>
          <a:p>
            <a:r>
              <a:rPr lang="en-US" sz="2400" dirty="0"/>
              <a:t>Toasted coconut</a:t>
            </a:r>
          </a:p>
          <a:p>
            <a:r>
              <a:rPr lang="en-US" sz="2400" dirty="0"/>
              <a:t>Chocolate cookie crumbs</a:t>
            </a:r>
          </a:p>
          <a:p>
            <a:r>
              <a:rPr lang="en-US" sz="2400" dirty="0"/>
              <a:t>Graham cracker crumbs</a:t>
            </a:r>
          </a:p>
          <a:p>
            <a:r>
              <a:rPr lang="en-US" sz="2400" dirty="0"/>
              <a:t>Crushed peanuts</a:t>
            </a:r>
          </a:p>
          <a:p>
            <a:r>
              <a:rPr lang="en-US" sz="2400" dirty="0"/>
              <a:t>Crushed Butterfinger </a:t>
            </a:r>
            <a:r>
              <a:rPr lang="en-US" sz="2400" dirty="0" smtClean="0"/>
              <a:t>pieces</a:t>
            </a:r>
          </a:p>
          <a:p>
            <a:r>
              <a:rPr lang="en-US" sz="2400" dirty="0" smtClean="0"/>
              <a:t>Bacon </a:t>
            </a:r>
            <a:endParaRPr lang="en-US" sz="2400" dirty="0"/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56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Recipes for Different Types of </a:t>
            </a:r>
            <a:r>
              <a:rPr lang="en-US" dirty="0" smtClean="0"/>
              <a:t>Donuts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Raised Donuts</a:t>
            </a:r>
            <a:r>
              <a:rPr lang="en-US" sz="2000" dirty="0"/>
              <a:t>: The raised donut has yeast in its dough, allowing it to rise to a light and airy consistency. </a:t>
            </a:r>
            <a:endParaRPr lang="en-US" sz="2000" dirty="0" smtClean="0"/>
          </a:p>
          <a:p>
            <a:r>
              <a:rPr lang="en-US" sz="2000" b="1" dirty="0"/>
              <a:t>Cake Donuts:</a:t>
            </a:r>
            <a:r>
              <a:rPr lang="en-US" sz="2000" dirty="0"/>
              <a:t> Cake donuts use a batter similar to that of cake and generally use baking powder for their limited rise. Denser than their raised counterparts, cake donuts are less delicate and more substantial. </a:t>
            </a:r>
          </a:p>
          <a:p>
            <a:r>
              <a:rPr lang="en-US" sz="2000" b="1" dirty="0"/>
              <a:t>Crullers:</a:t>
            </a:r>
            <a:r>
              <a:rPr lang="en-US" sz="2000" dirty="0"/>
              <a:t> The name cruller is actually used to describe two different styles of donuts. One is also called the "French Cruller," which is a fluted circular donut, with a puff pastry-like texture - lightly crispy on the outside and slightly eggy and moist on the inside. 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3613151" cy="179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66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Few Great Recipes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500" dirty="0" smtClean="0"/>
              <a:t>Baked </a:t>
            </a:r>
            <a:r>
              <a:rPr lang="en-US" sz="4500" dirty="0"/>
              <a:t>Cake Donut </a:t>
            </a:r>
            <a:r>
              <a:rPr lang="en-US" sz="4500" dirty="0" smtClean="0"/>
              <a:t>Recipe</a:t>
            </a:r>
          </a:p>
          <a:p>
            <a:pPr>
              <a:buNone/>
            </a:pPr>
            <a:r>
              <a:rPr lang="en-US" dirty="0" smtClean="0"/>
              <a:t>Ingredients</a:t>
            </a:r>
            <a:endParaRPr lang="en-US" dirty="0"/>
          </a:p>
          <a:p>
            <a:pPr lvl="1">
              <a:buNone/>
            </a:pPr>
            <a:r>
              <a:rPr lang="en-US" dirty="0"/>
              <a:t>2 cups all-purpose flour</a:t>
            </a:r>
          </a:p>
          <a:p>
            <a:pPr lvl="1">
              <a:buNone/>
            </a:pPr>
            <a:r>
              <a:rPr lang="en-US" dirty="0"/>
              <a:t>3/4 cup white sugar</a:t>
            </a:r>
          </a:p>
          <a:p>
            <a:pPr lvl="1">
              <a:buNone/>
            </a:pPr>
            <a:r>
              <a:rPr lang="en-US" dirty="0"/>
              <a:t>2 teaspoons baking powder</a:t>
            </a:r>
          </a:p>
          <a:p>
            <a:pPr lvl="1">
              <a:buNone/>
            </a:pPr>
            <a:r>
              <a:rPr lang="en-US" dirty="0"/>
              <a:t>1/4 teaspoon ground nutmeg</a:t>
            </a:r>
          </a:p>
          <a:p>
            <a:pPr lvl="1">
              <a:buNone/>
            </a:pPr>
            <a:r>
              <a:rPr lang="en-US" dirty="0"/>
              <a:t>1/4 teaspoon ground cinnamon</a:t>
            </a:r>
          </a:p>
          <a:p>
            <a:pPr lvl="1">
              <a:buNone/>
            </a:pPr>
            <a:r>
              <a:rPr lang="en-US" dirty="0"/>
              <a:t>1 teaspoon salt</a:t>
            </a:r>
          </a:p>
          <a:p>
            <a:pPr lvl="1">
              <a:buNone/>
            </a:pPr>
            <a:r>
              <a:rPr lang="en-US" dirty="0"/>
              <a:t>3/4 cup milk</a:t>
            </a:r>
          </a:p>
          <a:p>
            <a:pPr lvl="1">
              <a:buNone/>
            </a:pPr>
            <a:r>
              <a:rPr lang="en-US" dirty="0"/>
              <a:t>2 eggs, beaten</a:t>
            </a:r>
          </a:p>
          <a:p>
            <a:pPr lvl="1">
              <a:buNone/>
            </a:pPr>
            <a:r>
              <a:rPr lang="en-US" dirty="0"/>
              <a:t>1 teaspoon vanilla extract</a:t>
            </a:r>
          </a:p>
          <a:p>
            <a:pPr lvl="1">
              <a:buNone/>
            </a:pPr>
            <a:r>
              <a:rPr lang="en-US" dirty="0"/>
              <a:t>1 tablespoon shortening</a:t>
            </a:r>
          </a:p>
          <a:p>
            <a:pPr lvl="1">
              <a:buNone/>
            </a:pPr>
            <a:r>
              <a:rPr lang="en-US" dirty="0"/>
              <a:t>1 cup confectioners' sugar</a:t>
            </a:r>
          </a:p>
          <a:p>
            <a:pPr lvl="1">
              <a:buNone/>
            </a:pPr>
            <a:r>
              <a:rPr lang="en-US" dirty="0"/>
              <a:t>2 tablespoons hot water</a:t>
            </a:r>
          </a:p>
          <a:p>
            <a:pPr lvl="1">
              <a:buNone/>
            </a:pPr>
            <a:r>
              <a:rPr lang="en-US" dirty="0"/>
              <a:t>1/2 teaspoon almond extract</a:t>
            </a:r>
          </a:p>
          <a:p>
            <a:pPr>
              <a:buNone/>
            </a:pPr>
            <a:r>
              <a:rPr lang="en-US" dirty="0"/>
              <a:t>Instructions</a:t>
            </a:r>
          </a:p>
          <a:p>
            <a:pPr lvl="1">
              <a:buNone/>
            </a:pPr>
            <a:r>
              <a:rPr lang="en-US" dirty="0"/>
              <a:t>Preheat oven to 325 degrees F.</a:t>
            </a:r>
          </a:p>
          <a:p>
            <a:pPr lvl="1">
              <a:buNone/>
            </a:pPr>
            <a:r>
              <a:rPr lang="en-US" dirty="0"/>
              <a:t>Blend together the flour, sugar, baking powder, nutmeg, cinnamon and salt.</a:t>
            </a:r>
          </a:p>
          <a:p>
            <a:pPr lvl="1">
              <a:buNone/>
            </a:pPr>
            <a:r>
              <a:rPr lang="en-US" dirty="0"/>
              <a:t>Mix in the milk, eggs, vanilla, and shortening until smooth.</a:t>
            </a:r>
          </a:p>
          <a:p>
            <a:pPr lvl="1">
              <a:buNone/>
            </a:pPr>
            <a:r>
              <a:rPr lang="en-US" dirty="0"/>
              <a:t>Fill each cup of a greased muffin tin 2/3 with batter.</a:t>
            </a:r>
          </a:p>
          <a:p>
            <a:pPr lvl="1">
              <a:buNone/>
            </a:pPr>
            <a:r>
              <a:rPr lang="en-US" dirty="0"/>
              <a:t>Bake 8 minutes.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657600" cy="466344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en-US" sz="4500" b="0" i="0" dirty="0" smtClean="0">
                <a:effectLst/>
              </a:rPr>
              <a:t>Nothing beats a homemade yeast donut y’all!</a:t>
            </a:r>
          </a:p>
          <a:p>
            <a:pPr fontAlgn="base">
              <a:buNone/>
            </a:pPr>
            <a:r>
              <a:rPr lang="en-US" b="0" i="0" dirty="0" smtClean="0">
                <a:effectLst/>
              </a:rPr>
              <a:t>Servings: 12</a:t>
            </a:r>
          </a:p>
          <a:p>
            <a:pPr fontAlgn="base">
              <a:buNone/>
            </a:pPr>
            <a:r>
              <a:rPr lang="en-US" b="0" i="0" dirty="0" smtClean="0">
                <a:effectLst/>
              </a:rPr>
              <a:t>Prep Time: 2 hours</a:t>
            </a:r>
          </a:p>
          <a:p>
            <a:pPr fontAlgn="base">
              <a:buNone/>
            </a:pPr>
            <a:r>
              <a:rPr lang="en-US" b="0" i="0" dirty="0" smtClean="0">
                <a:effectLst/>
              </a:rPr>
              <a:t>Cook Time: 15 min</a:t>
            </a:r>
          </a:p>
          <a:p>
            <a:pPr fontAlgn="base">
              <a:buNone/>
            </a:pPr>
            <a:r>
              <a:rPr lang="en-US" b="0" i="0" dirty="0" smtClean="0">
                <a:effectLst/>
              </a:rPr>
              <a:t>Difficulty: Easy</a:t>
            </a:r>
          </a:p>
          <a:p>
            <a:pPr fontAlgn="base">
              <a:buNone/>
            </a:pPr>
            <a:r>
              <a:rPr lang="en-US" b="0" i="0" dirty="0" smtClean="0">
                <a:effectLst/>
              </a:rPr>
              <a:t>Ingredients </a:t>
            </a:r>
          </a:p>
          <a:p>
            <a:pPr fontAlgn="base">
              <a:buNone/>
            </a:pPr>
            <a:r>
              <a:rPr lang="en-US" b="0" i="0" dirty="0" smtClean="0">
                <a:effectLst/>
              </a:rPr>
              <a:t>	3/4 cup warm milk 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1 packet active dry yeast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1/4 cup granulated sugar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2 1/2 cups all-purpose flour plus extra for dusting your dough and board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1/4 teaspoons kosher salt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2 tablespoons unsalted butter, at room temperature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2 egg yolks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Nonstick cooking spray</a:t>
            </a:r>
            <a:br>
              <a:rPr lang="en-US" b="0" i="0" dirty="0" smtClean="0">
                <a:effectLst/>
              </a:rPr>
            </a:br>
            <a:r>
              <a:rPr lang="en-US" b="0" i="0" dirty="0" smtClean="0">
                <a:effectLst/>
              </a:rPr>
              <a:t>Peanut Oil for frying (Can substitute vegetable oil</a:t>
            </a:r>
          </a:p>
          <a:p>
            <a:pPr fontAlgn="base">
              <a:buNone/>
            </a:pPr>
            <a:r>
              <a:rPr lang="en-US" dirty="0" smtClean="0"/>
              <a:t>Serve and enjoy!</a:t>
            </a:r>
            <a:endParaRPr lang="en-US" b="0" i="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81892"/>
            <a:ext cx="1524000" cy="22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93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Great Healthy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smtClean="0">
                <a:cs typeface="Times New Roman" pitchFamily="18" charset="0"/>
              </a:rPr>
              <a:t>Gluten Free Donuts 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FOR THE BATTER: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1/2 cup  raw whole cashews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1/2 cup blanched almonds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1/4 cup grass-fed butter {those who are casein-free, sub coconut oil here}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2 </a:t>
            </a:r>
            <a:r>
              <a:rPr lang="en-US" sz="4800" dirty="0" err="1">
                <a:cs typeface="Times New Roman" pitchFamily="18" charset="0"/>
              </a:rPr>
              <a:t>Tbsp</a:t>
            </a:r>
            <a:r>
              <a:rPr lang="en-US" sz="4800" dirty="0">
                <a:cs typeface="Times New Roman" pitchFamily="18" charset="0"/>
              </a:rPr>
              <a:t> of raw honey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3 pastured or organic eggs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 </a:t>
            </a:r>
            <a:r>
              <a:rPr lang="en-US" sz="4800" dirty="0" err="1">
                <a:cs typeface="Times New Roman" pitchFamily="18" charset="0"/>
              </a:rPr>
              <a:t>tsp</a:t>
            </a:r>
            <a:r>
              <a:rPr lang="en-US" sz="4800" dirty="0">
                <a:cs typeface="Times New Roman" pitchFamily="18" charset="0"/>
              </a:rPr>
              <a:t> of vanilla extract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1/2 </a:t>
            </a:r>
            <a:r>
              <a:rPr lang="en-US" sz="4800" dirty="0" err="1">
                <a:cs typeface="Times New Roman" pitchFamily="18" charset="0"/>
              </a:rPr>
              <a:t>tsp</a:t>
            </a:r>
            <a:r>
              <a:rPr lang="en-US" sz="4800" dirty="0">
                <a:cs typeface="Times New Roman" pitchFamily="18" charset="0"/>
              </a:rPr>
              <a:t> of baking soda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1/4 </a:t>
            </a:r>
            <a:r>
              <a:rPr lang="en-US" sz="4800" dirty="0" err="1">
                <a:cs typeface="Times New Roman" pitchFamily="18" charset="0"/>
              </a:rPr>
              <a:t>tsp</a:t>
            </a:r>
            <a:r>
              <a:rPr lang="en-US" sz="4800" dirty="0">
                <a:cs typeface="Times New Roman" pitchFamily="18" charset="0"/>
              </a:rPr>
              <a:t> of sea salt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 </a:t>
            </a:r>
            <a:r>
              <a:rPr lang="en-US" sz="4800" dirty="0" err="1">
                <a:cs typeface="Times New Roman" pitchFamily="18" charset="0"/>
              </a:rPr>
              <a:t>tsp</a:t>
            </a:r>
            <a:r>
              <a:rPr lang="en-US" sz="4800" dirty="0">
                <a:cs typeface="Times New Roman" pitchFamily="18" charset="0"/>
              </a:rPr>
              <a:t> of cinnamon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1/2 </a:t>
            </a:r>
            <a:r>
              <a:rPr lang="en-US" sz="4800" dirty="0" err="1">
                <a:cs typeface="Times New Roman" pitchFamily="18" charset="0"/>
              </a:rPr>
              <a:t>tsp</a:t>
            </a:r>
            <a:r>
              <a:rPr lang="en-US" sz="4800" dirty="0">
                <a:cs typeface="Times New Roman" pitchFamily="18" charset="0"/>
              </a:rPr>
              <a:t> nutmeg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FOR THE TOPPING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 T Cinnamon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3 T Sugar  {you can use coconut sugar here too if you need lower glycemic or are avoiding grains}</a:t>
            </a:r>
          </a:p>
          <a:p>
            <a:pPr>
              <a:buNone/>
            </a:pPr>
            <a:r>
              <a:rPr lang="en-US" sz="4800" dirty="0">
                <a:cs typeface="Times New Roman" pitchFamily="18" charset="0"/>
              </a:rPr>
              <a:t>1/4 cup melted grass-fed butter or coconut oil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>
                <a:cs typeface="Times New Roman" pitchFamily="18" charset="0"/>
              </a:rPr>
              <a:t> </a:t>
            </a:r>
            <a:r>
              <a:rPr lang="en-US" sz="7200" b="1" dirty="0" smtClean="0">
                <a:cs typeface="Times New Roman" pitchFamily="18" charset="0"/>
              </a:rPr>
              <a:t>Sugar Free</a:t>
            </a:r>
          </a:p>
          <a:p>
            <a:pPr>
              <a:buNone/>
            </a:pPr>
            <a:r>
              <a:rPr lang="en-US" sz="4800" dirty="0" smtClean="0">
                <a:cs typeface="Times New Roman" pitchFamily="18" charset="0"/>
              </a:rPr>
              <a:t>	1 </a:t>
            </a:r>
            <a:r>
              <a:rPr lang="en-US" sz="4800" dirty="0">
                <a:cs typeface="Times New Roman" pitchFamily="18" charset="0"/>
              </a:rPr>
              <a:t>can of refrigerated biscuits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corn oil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equal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2 tsp </a:t>
            </a:r>
            <a:r>
              <a:rPr lang="en-US" sz="4800" dirty="0" smtClean="0">
                <a:cs typeface="Times New Roman" pitchFamily="18" charset="0"/>
              </a:rPr>
              <a:t>cinnamon</a:t>
            </a:r>
            <a:r>
              <a:rPr lang="en-US" sz="4800" b="1" u="sng" dirty="0">
                <a:cs typeface="Times New Roman" pitchFamily="18" charset="0"/>
              </a:rPr>
              <a:t/>
            </a:r>
            <a:br>
              <a:rPr lang="en-US" sz="4800" b="1" u="sng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[1] Set the biscuits out and let them get to room temperature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[2] Create a hole into the middle of each biscuit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[3] Drop biscuits into hot oil (be careful!) and let brown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[4] Turn and let the other side brown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**be careful, if the oil is too hot, your biscuits will burn**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[5] Lift with tongs and put onto paper towel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[6] Roll in equal and </a:t>
            </a:r>
            <a:r>
              <a:rPr lang="en-US" sz="4800" dirty="0" smtClean="0">
                <a:cs typeface="Times New Roman" pitchFamily="18" charset="0"/>
              </a:rPr>
              <a:t>cinnamon</a:t>
            </a:r>
            <a:r>
              <a:rPr lang="en-US" sz="4800" b="1" u="sng" dirty="0">
                <a:cs typeface="Times New Roman" pitchFamily="18" charset="0"/>
              </a:rPr>
              <a:t/>
            </a:r>
            <a:br>
              <a:rPr lang="en-US" sz="4800" b="1" u="sng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¼ cup cold low-fat or evaporated skim milk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½ tsp vanilla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3-6 tbsp sugar-free Cool Whip 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2 tbsp non-instant, sugar-free pudding mix (chocolate, vanilla, etc)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b="1" u="sng" dirty="0">
                <a:cs typeface="Times New Roman" pitchFamily="18" charset="0"/>
              </a:rPr>
              <a:t>Directions:</a:t>
            </a: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/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[1] Stir together milk and vanilla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[2] Add Cool Whip, whisking constantly until icing reaches desired consistency.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[3] Mix in the pudding mix until well combined</a:t>
            </a:r>
            <a:br>
              <a:rPr lang="en-US" sz="4800" dirty="0">
                <a:cs typeface="Times New Roman" pitchFamily="18" charset="0"/>
              </a:rPr>
            </a:br>
            <a:r>
              <a:rPr lang="en-US" sz="4800" dirty="0">
                <a:cs typeface="Times New Roman" pitchFamily="18" charset="0"/>
              </a:rPr>
              <a:t>[4] Frost the (room-temperature) donuts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15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1380048290"/>
              </p:ext>
            </p:extLst>
          </p:nvPr>
        </p:nvGraphicFramePr>
        <p:xfrm>
          <a:off x="1295400" y="914400"/>
          <a:ext cx="6629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712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406640" cy="1472184"/>
          </a:xfrm>
        </p:spPr>
        <p:txBody>
          <a:bodyPr>
            <a:noAutofit/>
          </a:bodyPr>
          <a:lstStyle/>
          <a:p>
            <a:r>
              <a:rPr lang="en-US" sz="6000" dirty="0" smtClean="0"/>
              <a:t>Unique Donuts From Around The World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9" name="Content Placeholder 8" descr="Banana Daiquiri and Mojito (Spain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667000"/>
            <a:ext cx="3432993" cy="3494024"/>
          </a:xfrm>
        </p:spPr>
      </p:pic>
      <p:pic>
        <p:nvPicPr>
          <p:cNvPr id="10" name="Content Placeholder 9" descr="Pumpkin Donuts (Spain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200400"/>
            <a:ext cx="3670479" cy="27432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4953000" y="1752600"/>
            <a:ext cx="4022725" cy="639762"/>
          </a:xfrm>
        </p:spPr>
        <p:txBody>
          <a:bodyPr/>
          <a:lstStyle/>
          <a:p>
            <a:pPr algn="ctr"/>
            <a:r>
              <a:rPr lang="en-US" sz="2800" dirty="0" smtClean="0"/>
              <a:t>Pumpkin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subTitle" idx="4294967295"/>
          </p:nvPr>
        </p:nvSpPr>
        <p:spPr>
          <a:xfrm>
            <a:off x="1066800" y="1828800"/>
            <a:ext cx="3978275" cy="8175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Banana Daiquiri/</a:t>
            </a:r>
            <a:r>
              <a:rPr lang="en-US" sz="2800" dirty="0" err="1" smtClean="0"/>
              <a:t>Mohito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11" name="Content Placeholder 10" descr="Pork Floss (Rousong) (China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200400"/>
            <a:ext cx="3657600" cy="2755392"/>
          </a:xfrm>
        </p:spPr>
      </p:pic>
      <p:pic>
        <p:nvPicPr>
          <p:cNvPr id="12" name="Content Placeholder 11" descr="Dried Pork and Seaweed (China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200400"/>
            <a:ext cx="3657600" cy="274320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914400" y="23622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Pork Floss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4892675" y="2362200"/>
            <a:ext cx="4251325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Dried Pork and Seaweed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7" name="Content Placeholder 6" descr="Garlic Glazed (Korea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200400"/>
            <a:ext cx="3733800" cy="2763012"/>
          </a:xfrm>
        </p:spPr>
      </p:pic>
      <p:pic>
        <p:nvPicPr>
          <p:cNvPr id="8" name="Content Placeholder 7" descr="Green Tea Chewisty (Korea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3200400"/>
            <a:ext cx="3657600" cy="2746279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66800" y="23622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Garlic Glazed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121275" y="23622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Green Tea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pic>
        <p:nvPicPr>
          <p:cNvPr id="7" name="Content Placeholder 6" descr="Kimchi (Korea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352800"/>
            <a:ext cx="3657600" cy="2749296"/>
          </a:xfrm>
        </p:spPr>
      </p:pic>
      <p:pic>
        <p:nvPicPr>
          <p:cNvPr id="8" name="Content Placeholder 7" descr="Red Bean Bismark (Korea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352800"/>
            <a:ext cx="3657600" cy="2737104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90600" y="25908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Kimchi</a:t>
            </a:r>
            <a:r>
              <a:rPr lang="en-US" sz="2800" dirty="0" smtClean="0"/>
              <a:t> Filled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876800" y="25908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Red Bean </a:t>
            </a:r>
            <a:r>
              <a:rPr lang="en-US" sz="2800" dirty="0" err="1" smtClean="0"/>
              <a:t>Bismark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st\Volumes\8GB_KEY\Comm 1010\team presentation\final\happened-du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4514"/>
            <a:ext cx="9144001" cy="7832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648200"/>
            <a:ext cx="9296401" cy="220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3657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Statistics: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1929 Americans ate 216 million donuts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Today (2013) we eat close to 10 billion a year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3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Thailand</a:t>
            </a:r>
            <a:endParaRPr lang="en-US" dirty="0"/>
          </a:p>
        </p:txBody>
      </p:sp>
      <p:pic>
        <p:nvPicPr>
          <p:cNvPr id="7" name="Content Placeholder 6" descr="Khanom Krok (Thailand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895600"/>
            <a:ext cx="3799417" cy="2849563"/>
          </a:xfrm>
        </p:spPr>
      </p:pic>
      <p:pic>
        <p:nvPicPr>
          <p:cNvPr id="8" name="Content Placeholder 7" descr="Square Donut (Thailand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2870068" cy="3833135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43000" y="20574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Khanom</a:t>
            </a:r>
            <a:r>
              <a:rPr lang="en-US" sz="2800" dirty="0" smtClean="0"/>
              <a:t> </a:t>
            </a:r>
            <a:r>
              <a:rPr lang="en-US" sz="2800" dirty="0" err="1" smtClean="0"/>
              <a:t>Krok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800600" y="20574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Square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</a:t>
            </a:r>
            <a:endParaRPr lang="en-US" dirty="0"/>
          </a:p>
        </p:txBody>
      </p:sp>
      <p:pic>
        <p:nvPicPr>
          <p:cNvPr id="7" name="Content Placeholder 6" descr="Lynchee, Durian (Indonesia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505200"/>
            <a:ext cx="3886200" cy="2590800"/>
          </a:xfrm>
        </p:spPr>
      </p:pic>
      <p:pic>
        <p:nvPicPr>
          <p:cNvPr id="8" name="Content Placeholder 7" descr="Red Bean (Indonesia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3505200"/>
            <a:ext cx="3657600" cy="2602992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66800" y="25908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Durian Fruit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53000" y="25908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Red Bean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7" name="Content Placeholder 6" descr="Bean Jam Donuts (Katori City, Japan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048000"/>
            <a:ext cx="5006754" cy="3363913"/>
          </a:xfr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3352800" y="2057400"/>
            <a:ext cx="3657600" cy="838200"/>
          </a:xfrm>
        </p:spPr>
        <p:txBody>
          <a:bodyPr/>
          <a:lstStyle/>
          <a:p>
            <a:pPr algn="ctr"/>
            <a:r>
              <a:rPr lang="en-US" dirty="0" smtClean="0"/>
              <a:t>Bean Jam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  <a:endParaRPr lang="en-US" dirty="0"/>
          </a:p>
        </p:txBody>
      </p:sp>
      <p:pic>
        <p:nvPicPr>
          <p:cNvPr id="7" name="Content Placeholder 6" descr="Wasabi Cheese, Seaweed Cheese (Singapore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505200"/>
            <a:ext cx="6021950" cy="2669731"/>
          </a:xfr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3352800" y="1905000"/>
            <a:ext cx="3657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Wasabi Cheese</a:t>
            </a:r>
          </a:p>
          <a:p>
            <a:r>
              <a:rPr lang="en-US" dirty="0" smtClean="0"/>
              <a:t>Seaweed Cheese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 Donuts</a:t>
            </a:r>
            <a:br>
              <a:rPr lang="en-US" dirty="0" smtClean="0"/>
            </a:br>
            <a:r>
              <a:rPr lang="en-US" sz="2700" dirty="0" smtClean="0"/>
              <a:t>California</a:t>
            </a:r>
            <a:endParaRPr lang="en-US" sz="2700" dirty="0"/>
          </a:p>
        </p:txBody>
      </p:sp>
      <p:pic>
        <p:nvPicPr>
          <p:cNvPr id="7" name="Content Placeholder 6" descr="Donut Fries (Psycho Donuts in California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3762102" cy="2743200"/>
          </a:xfrm>
        </p:spPr>
      </p:pic>
      <p:pic>
        <p:nvPicPr>
          <p:cNvPr id="10" name="Content Placeholder 9" descr="Dead Elvis (Psycho Donuts, California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2514600"/>
            <a:ext cx="3219450" cy="3817073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295400" y="1752600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Donut “Fries”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5121275" y="16764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Dead Elvis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Voodoo Doughnuts</a:t>
            </a:r>
            <a:br>
              <a:rPr lang="en-US" dirty="0" smtClean="0"/>
            </a:br>
            <a:r>
              <a:rPr lang="en-US" sz="2700" dirty="0" smtClean="0"/>
              <a:t>Oregon</a:t>
            </a:r>
            <a:endParaRPr lang="en-US" sz="2700" dirty="0"/>
          </a:p>
        </p:txBody>
      </p:sp>
      <p:pic>
        <p:nvPicPr>
          <p:cNvPr id="7" name="Content Placeholder 6" descr="Bacon Maple Bar (Voodoo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352800"/>
            <a:ext cx="3657600" cy="2754086"/>
          </a:xfrm>
        </p:spPr>
      </p:pic>
      <p:pic>
        <p:nvPicPr>
          <p:cNvPr id="8" name="Content Placeholder 7" descr="Bubble Gum (Voodoo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3352800"/>
            <a:ext cx="3657600" cy="2749176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66800" y="24384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Bacon Maple Bar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121275" y="24384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Bubble Gum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Voodoo Doughnuts</a:t>
            </a:r>
            <a:br>
              <a:rPr lang="en-US" dirty="0" smtClean="0"/>
            </a:br>
            <a:r>
              <a:rPr lang="en-US" sz="2700" dirty="0" smtClean="0"/>
              <a:t>Oregon</a:t>
            </a:r>
            <a:endParaRPr lang="en-US" sz="2700" dirty="0"/>
          </a:p>
        </p:txBody>
      </p:sp>
      <p:pic>
        <p:nvPicPr>
          <p:cNvPr id="7" name="Content Placeholder 6" descr="Captain My Capt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3006725" cy="3006725"/>
          </a:xfrm>
        </p:spPr>
      </p:pic>
      <p:pic>
        <p:nvPicPr>
          <p:cNvPr id="8" name="Content Placeholder 7" descr="Tangfastic (Voodoo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3200400"/>
            <a:ext cx="3896317" cy="2595332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90600" y="22098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Captain My Captain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876800" y="2209800"/>
            <a:ext cx="402272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Tangfastic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406640" cy="1472184"/>
          </a:xfrm>
        </p:spPr>
        <p:txBody>
          <a:bodyPr>
            <a:noAutofit/>
          </a:bodyPr>
          <a:lstStyle/>
          <a:p>
            <a:r>
              <a:rPr lang="en-US" sz="6000" dirty="0" smtClean="0"/>
              <a:t>Best Donut Shops in the Salt Lake Area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Donut Shops and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Daylight Donuts</a:t>
            </a:r>
          </a:p>
          <a:p>
            <a:pPr lvl="1"/>
            <a:r>
              <a:rPr lang="en-US" dirty="0" smtClean="0"/>
              <a:t>125 E. State Rd., Pleasant Grove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err="1" smtClean="0"/>
              <a:t>Dunford</a:t>
            </a:r>
            <a:r>
              <a:rPr lang="en-US" sz="3200" dirty="0" smtClean="0"/>
              <a:t> Bakers</a:t>
            </a:r>
          </a:p>
          <a:p>
            <a:pPr lvl="1"/>
            <a:r>
              <a:rPr lang="en-US" dirty="0" smtClean="0"/>
              <a:t>8556 S. 2940 W., </a:t>
            </a:r>
          </a:p>
          <a:p>
            <a:pPr lvl="2">
              <a:buNone/>
            </a:pPr>
            <a:r>
              <a:rPr lang="en-US" sz="2400" dirty="0" smtClean="0"/>
              <a:t>West Jordan</a:t>
            </a:r>
            <a:endParaRPr lang="en-US" sz="2400" dirty="0"/>
          </a:p>
        </p:txBody>
      </p:sp>
      <p:pic>
        <p:nvPicPr>
          <p:cNvPr id="5" name="Picture 3" descr="http://t2.gstatic.com/images?q=tbn:ANd9GcR_0SN3CORMpm5zCv80WMCVYHp_Ud29UHrXOdFn_vCTgBYK0ZtA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3581400" cy="21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413" y="3124200"/>
            <a:ext cx="369580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0"/>
            <a:ext cx="3563112" cy="2438400"/>
          </a:xfrm>
        </p:spPr>
        <p:txBody>
          <a:bodyPr/>
          <a:lstStyle/>
          <a:p>
            <a:r>
              <a:rPr lang="en-US" sz="3200" dirty="0" smtClean="0"/>
              <a:t>Danbury Cross</a:t>
            </a:r>
          </a:p>
          <a:p>
            <a:pPr lvl="1"/>
            <a:r>
              <a:rPr lang="en-US" dirty="0" smtClean="0"/>
              <a:t>705 S. 700 E.,</a:t>
            </a:r>
          </a:p>
          <a:p>
            <a:pPr lvl="2">
              <a:buNone/>
            </a:pPr>
            <a:r>
              <a:rPr lang="en-US" sz="2400" dirty="0" smtClean="0"/>
              <a:t>Central</a:t>
            </a:r>
            <a:endParaRPr lang="en-US" sz="24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1676400" y="0"/>
            <a:ext cx="3276600" cy="1752600"/>
          </a:xfrm>
        </p:spPr>
        <p:txBody>
          <a:bodyPr/>
          <a:lstStyle/>
          <a:p>
            <a:r>
              <a:rPr lang="en-US" sz="3200" dirty="0" err="1" smtClean="0"/>
              <a:t>Lehi</a:t>
            </a:r>
            <a:r>
              <a:rPr lang="en-US" sz="3200" dirty="0" smtClean="0"/>
              <a:t> Bakery</a:t>
            </a:r>
          </a:p>
          <a:p>
            <a:pPr lvl="1"/>
            <a:r>
              <a:rPr lang="en-US" dirty="0" smtClean="0"/>
              <a:t>172 W. Main,</a:t>
            </a:r>
          </a:p>
          <a:p>
            <a:pPr lvl="2">
              <a:buNone/>
            </a:pPr>
            <a:r>
              <a:rPr lang="en-US" sz="2400" dirty="0" err="1" smtClean="0"/>
              <a:t>Lehi</a:t>
            </a:r>
            <a:endParaRPr lang="en-US" sz="24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371600" y="3657600"/>
            <a:ext cx="46482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Fresh Donuts and Deli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2699 S. State, 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dirty="0" smtClean="0"/>
              <a:t>	South Salt Lake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696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7" descr="http://farm9.staticflickr.com/8523/8480341690_bff43d079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27432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867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Fresh Donut &amp; De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19600"/>
            <a:ext cx="2924175" cy="21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Brought by Dutch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1600s: New Amsterdam,</a:t>
            </a:r>
            <a:br>
              <a:rPr lang="en-US" dirty="0" smtClean="0"/>
            </a:br>
            <a:r>
              <a:rPr lang="en-US" dirty="0" smtClean="0"/>
              <a:t>   South Manhattan Island</a:t>
            </a:r>
          </a:p>
          <a:p>
            <a:pPr marL="0" indent="0"/>
            <a:r>
              <a:rPr lang="en-US" dirty="0" smtClean="0"/>
              <a:t>1800s: Called “</a:t>
            </a:r>
            <a:r>
              <a:rPr lang="en-US" dirty="0" err="1" smtClean="0"/>
              <a:t>Olykoeks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   a.k.a. oily cakes in cookbooks</a:t>
            </a:r>
          </a:p>
          <a:p>
            <a:pPr marL="0" indent="0"/>
            <a:r>
              <a:rPr lang="en-US" dirty="0" smtClean="0"/>
              <a:t>1860s: Indian fry bread (Navajo tradition)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7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762000"/>
            <a:ext cx="3593592" cy="20574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Tasty’s</a:t>
            </a:r>
            <a:endParaRPr lang="en-US" sz="3200" dirty="0" smtClean="0"/>
          </a:p>
          <a:p>
            <a:pPr lvl="1"/>
            <a:r>
              <a:rPr lang="en-US" dirty="0" smtClean="0"/>
              <a:t>612 N. Main St.,</a:t>
            </a:r>
          </a:p>
          <a:p>
            <a:pPr lvl="2">
              <a:buNone/>
            </a:pPr>
            <a:r>
              <a:rPr lang="en-US" sz="2400" dirty="0" smtClean="0"/>
              <a:t>Kaysville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962400"/>
            <a:ext cx="3657600" cy="2590800"/>
          </a:xfrm>
        </p:spPr>
        <p:txBody>
          <a:bodyPr/>
          <a:lstStyle/>
          <a:p>
            <a:r>
              <a:rPr lang="en-US" sz="3200" dirty="0" smtClean="0"/>
              <a:t>Hole</a:t>
            </a:r>
          </a:p>
          <a:p>
            <a:pPr lvl="1"/>
            <a:r>
              <a:rPr lang="en-US" dirty="0" smtClean="0"/>
              <a:t>1987 W. 4800 S.,</a:t>
            </a:r>
          </a:p>
          <a:p>
            <a:pPr lvl="2">
              <a:buNone/>
            </a:pPr>
            <a:r>
              <a:rPr lang="en-US" sz="2400" dirty="0" smtClean="0"/>
              <a:t>Roy</a:t>
            </a:r>
            <a:endParaRPr lang="en-US" sz="2400" dirty="0"/>
          </a:p>
        </p:txBody>
      </p:sp>
      <p:pic>
        <p:nvPicPr>
          <p:cNvPr id="5" name="Picture 7" descr="http://media-cdn.tripadvisor.com/media/photo-s/03/0d/b4/89/tasty-s-lao-wa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33867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tore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3923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_fullxfull.372925157_4e2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133600" y="0"/>
            <a:ext cx="4724400" cy="6858000"/>
          </a:xfrm>
          <a:prstGeom prst="rect">
            <a:avLst/>
          </a:prstGeom>
        </p:spPr>
      </p:pic>
      <p:pic>
        <p:nvPicPr>
          <p:cNvPr id="4" name="Picture 3" descr="il_fullxfull.372925157_4e24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0"/>
            <a:ext cx="2514600" cy="6858000"/>
          </a:xfrm>
          <a:prstGeom prst="rect">
            <a:avLst/>
          </a:prstGeom>
        </p:spPr>
      </p:pic>
      <p:pic>
        <p:nvPicPr>
          <p:cNvPr id="5" name="Picture 4" descr="il_fullxfull.372925157_4e24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629400" y="0"/>
            <a:ext cx="2514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17220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www.etsy.com/listing/80407228/keep-calm-and-eat-a-donut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Volumes\8GB_KEY\Comm 1010\team presentation\final\oliebollen-foto-van-koopmans_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70" y="1828800"/>
            <a:ext cx="598123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“The Dutch </a:t>
            </a:r>
            <a:r>
              <a:rPr lang="en-US" dirty="0" err="1" smtClean="0"/>
              <a:t>olykoeks</a:t>
            </a:r>
            <a:r>
              <a:rPr lang="en-US" dirty="0" smtClean="0"/>
              <a:t> as described </a:t>
            </a:r>
            <a:br>
              <a:rPr lang="en-US" dirty="0" smtClean="0"/>
            </a:br>
            <a:r>
              <a:rPr lang="en-US" dirty="0" smtClean="0"/>
              <a:t>in books about old New York are</a:t>
            </a:r>
            <a:br>
              <a:rPr lang="en-US" dirty="0" smtClean="0"/>
            </a:br>
            <a:r>
              <a:rPr lang="en-US" dirty="0" smtClean="0"/>
              <a:t>evidently a mouth-watering concoction,”</a:t>
            </a:r>
            <a:br>
              <a:rPr lang="en-US" dirty="0" smtClean="0"/>
            </a:br>
            <a:r>
              <a:rPr lang="en-US" dirty="0" smtClean="0"/>
              <a:t> - The New York Times, 1937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There a Donut Hole?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Dilemma: centers didn’t cook</a:t>
            </a:r>
          </a:p>
          <a:p>
            <a:r>
              <a:rPr lang="en-US" dirty="0" smtClean="0"/>
              <a:t>Mid 1800’s-Captain Hansen Gregory </a:t>
            </a:r>
          </a:p>
          <a:p>
            <a:pPr>
              <a:buNone/>
            </a:pPr>
            <a:r>
              <a:rPr lang="en-US" dirty="0" smtClean="0"/>
              <a:t>		cut a hole</a:t>
            </a:r>
          </a:p>
          <a:p>
            <a:r>
              <a:rPr lang="en-US" dirty="0" smtClean="0"/>
              <a:t>Increased surface area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\\psf\Host\Volumes\8GB_KEY\Comm 1010\team presentation\final\doughnut-holes-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4208025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40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Volumes\8GB_KEY\Comm 1010\team presentation\final\donutd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3"/>
            <a:ext cx="10447959" cy="710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5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War and Doughnuts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WWI &amp; WWII – Salvation Army Lassies</a:t>
            </a:r>
          </a:p>
          <a:p>
            <a:pPr lvl="1"/>
            <a:r>
              <a:rPr lang="en-US" dirty="0"/>
              <a:t>Doughnuts </a:t>
            </a:r>
            <a:r>
              <a:rPr lang="en-US" dirty="0" smtClean="0"/>
              <a:t>cooked </a:t>
            </a:r>
            <a:r>
              <a:rPr lang="en-US" dirty="0"/>
              <a:t>in battle helmets</a:t>
            </a:r>
          </a:p>
          <a:p>
            <a:pPr lvl="1"/>
            <a:r>
              <a:rPr lang="en-US" dirty="0"/>
              <a:t>Served to troops</a:t>
            </a:r>
          </a:p>
          <a:p>
            <a:pPr lvl="0"/>
            <a:r>
              <a:rPr lang="en-US" dirty="0"/>
              <a:t>American Red Cross: Donut </a:t>
            </a:r>
            <a:r>
              <a:rPr lang="en-US" dirty="0" smtClean="0"/>
              <a:t>Dollies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(627 young women)</a:t>
            </a:r>
          </a:p>
          <a:p>
            <a:pPr lvl="1"/>
            <a:r>
              <a:rPr lang="en-US" dirty="0"/>
              <a:t>Vietnam War</a:t>
            </a:r>
          </a:p>
          <a:p>
            <a:pPr lvl="1"/>
            <a:r>
              <a:rPr lang="en-US" dirty="0"/>
              <a:t>College graduates sent to lift spirits of troops</a:t>
            </a:r>
          </a:p>
          <a:p>
            <a:pPr lvl="1"/>
            <a:r>
              <a:rPr lang="en-US" dirty="0"/>
              <a:t>Ran recreation centers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83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\\psf\Host\Volumes\8GB_KEY\Comm 1010\team presentation\final\DollieAni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305410"/>
            <a:ext cx="5029200" cy="396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psf\Host\Volumes\8GB_KEY\Comm 1010\team presentation\final\doll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4191000" cy="349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psf\Host\Volumes\8GB_KEY\Comm 1010\team presentation\final\club_salvation_army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623"/>
            <a:ext cx="9144000" cy="5657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4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520</Words>
  <Application>Microsoft Office PowerPoint</Application>
  <PresentationFormat>On-screen Show (4:3)</PresentationFormat>
  <Paragraphs>189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Through the  Doughnut Hole   </vt:lpstr>
      <vt:lpstr>Donut or Doughnut?</vt:lpstr>
      <vt:lpstr>Slide 3</vt:lpstr>
      <vt:lpstr>Brought by Dutch Immigrants</vt:lpstr>
      <vt:lpstr>Slide 5</vt:lpstr>
      <vt:lpstr>Why is There a Donut Hole?</vt:lpstr>
      <vt:lpstr>Slide 7</vt:lpstr>
      <vt:lpstr>War and Doughnuts?</vt:lpstr>
      <vt:lpstr>Slide 9</vt:lpstr>
      <vt:lpstr>Slide 10</vt:lpstr>
      <vt:lpstr>Automated Donut Machine</vt:lpstr>
      <vt:lpstr>Doughnut Shops</vt:lpstr>
      <vt:lpstr>Slide 13</vt:lpstr>
      <vt:lpstr>Slide 14</vt:lpstr>
      <vt:lpstr>Urban Legends</vt:lpstr>
      <vt:lpstr>Urban Legends</vt:lpstr>
      <vt:lpstr>Delicious Donuts</vt:lpstr>
      <vt:lpstr>Different Flavors of Donuts</vt:lpstr>
      <vt:lpstr>Different Kinds of Glazed Donuts</vt:lpstr>
      <vt:lpstr>Some Tasty Toppings </vt:lpstr>
      <vt:lpstr>Recipes for Different Types of Donuts</vt:lpstr>
      <vt:lpstr>Just a Few Great Recipes</vt:lpstr>
      <vt:lpstr>Some Other Great Healthy Choices</vt:lpstr>
      <vt:lpstr>Slide 24</vt:lpstr>
      <vt:lpstr>Unique Donuts From Around The World</vt:lpstr>
      <vt:lpstr>Spain</vt:lpstr>
      <vt:lpstr>China</vt:lpstr>
      <vt:lpstr>Korea</vt:lpstr>
      <vt:lpstr>Korea</vt:lpstr>
      <vt:lpstr>Thailand</vt:lpstr>
      <vt:lpstr>Indonesia</vt:lpstr>
      <vt:lpstr>Japan</vt:lpstr>
      <vt:lpstr>Singapore</vt:lpstr>
      <vt:lpstr>Psycho Donuts California</vt:lpstr>
      <vt:lpstr>Voodoo Doughnuts Oregon</vt:lpstr>
      <vt:lpstr>Voodoo Doughnuts Oregon</vt:lpstr>
      <vt:lpstr>Best Donut Shops in the Salt Lake Area</vt:lpstr>
      <vt:lpstr>Donut Shops and Addresses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L. Nikolaisen</dc:creator>
  <cp:lastModifiedBy>Christin Bailey</cp:lastModifiedBy>
  <cp:revision>34</cp:revision>
  <dcterms:created xsi:type="dcterms:W3CDTF">2013-04-26T15:24:41Z</dcterms:created>
  <dcterms:modified xsi:type="dcterms:W3CDTF">2013-05-01T14:36:54Z</dcterms:modified>
</cp:coreProperties>
</file>